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2"/>
  </p:notesMasterIdLst>
  <p:sldIdLst>
    <p:sldId id="256" r:id="rId2"/>
    <p:sldId id="340" r:id="rId3"/>
    <p:sldId id="354" r:id="rId4"/>
    <p:sldId id="355" r:id="rId5"/>
    <p:sldId id="350" r:id="rId6"/>
    <p:sldId id="353" r:id="rId7"/>
    <p:sldId id="268" r:id="rId8"/>
    <p:sldId id="270" r:id="rId9"/>
    <p:sldId id="312" r:id="rId10"/>
    <p:sldId id="314" r:id="rId11"/>
  </p:sldIdLst>
  <p:sldSz cx="9144000" cy="5143500" type="screen16x9"/>
  <p:notesSz cx="6858000" cy="9144000"/>
  <p:embeddedFontLst>
    <p:embeddedFont>
      <p:font typeface="Work Sans" pitchFamily="2" charset="0"/>
      <p:regular r:id="rId13"/>
      <p:bold r:id="rId14"/>
      <p:italic r:id="rId15"/>
      <p:boldItalic r:id="rId16"/>
    </p:embeddedFont>
    <p:embeddedFont>
      <p:font typeface="Work Sans Medium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EBEBEB"/>
    <a:srgbClr val="876425"/>
    <a:srgbClr val="D4AC63"/>
    <a:srgbClr val="F4F4F4"/>
    <a:srgbClr val="39393B"/>
    <a:srgbClr val="5C2F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6BAFAB-9E11-4627-ACE8-1B293F3FD9C6}">
  <a:tblStyle styleId="{046BAFAB-9E11-4627-ACE8-1B293F3FD9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488" autoAdjust="0"/>
  </p:normalViewPr>
  <p:slideViewPr>
    <p:cSldViewPr snapToGrid="0">
      <p:cViewPr varScale="1">
        <p:scale>
          <a:sx n="103" d="100"/>
          <a:sy n="103" d="100"/>
        </p:scale>
        <p:origin x="83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18600f0ea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18600f0ea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118f61dc870_0_192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Google Shape;1572;g118f61dc870_0_192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18f61dc870_0_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18f61dc870_0_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152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118f61dc870_0_7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118f61dc870_0_7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5995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18f61dc870_0_24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18f61dc870_0_24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280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18f61dc8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18f61dc8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0813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18f61dc870_0_24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18f61dc870_0_24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759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18600f0eab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18600f0eab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18f61dc870_0_121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18f61dc870_0_121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g118f61dc870_0_1450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" name="Google Shape;1553;g118f61dc870_0_1450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61450" y="1271613"/>
            <a:ext cx="6221100" cy="21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07875" y="3527163"/>
            <a:ext cx="4163700" cy="2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2" name="Google Shape;12;p2"/>
            <p:cNvCxnSpPr/>
            <p:nvPr/>
          </p:nvCxnSpPr>
          <p:spPr>
            <a:xfrm rot="10800000">
              <a:off x="-33750" y="155650"/>
              <a:ext cx="9210600" cy="3906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3"/>
          <p:cNvSpPr txBox="1">
            <a:spLocks noGrp="1"/>
          </p:cNvSpPr>
          <p:nvPr>
            <p:ph type="title" hasCustomPrompt="1"/>
          </p:nvPr>
        </p:nvSpPr>
        <p:spPr>
          <a:xfrm>
            <a:off x="4316738" y="120565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1" name="Google Shape;311;p33"/>
          <p:cNvSpPr txBox="1">
            <a:spLocks noGrp="1"/>
          </p:cNvSpPr>
          <p:nvPr>
            <p:ph type="subTitle" idx="1"/>
          </p:nvPr>
        </p:nvSpPr>
        <p:spPr>
          <a:xfrm>
            <a:off x="4316738" y="199188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3"/>
          <p:cNvSpPr txBox="1">
            <a:spLocks noGrp="1"/>
          </p:cNvSpPr>
          <p:nvPr>
            <p:ph type="title" idx="2" hasCustomPrompt="1"/>
          </p:nvPr>
        </p:nvSpPr>
        <p:spPr>
          <a:xfrm>
            <a:off x="4316738" y="233922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3" name="Google Shape;313;p33"/>
          <p:cNvSpPr txBox="1">
            <a:spLocks noGrp="1"/>
          </p:cNvSpPr>
          <p:nvPr>
            <p:ph type="subTitle" idx="3"/>
          </p:nvPr>
        </p:nvSpPr>
        <p:spPr>
          <a:xfrm>
            <a:off x="4316738" y="312545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33"/>
          <p:cNvSpPr txBox="1">
            <a:spLocks noGrp="1"/>
          </p:cNvSpPr>
          <p:nvPr>
            <p:ph type="title" idx="4" hasCustomPrompt="1"/>
          </p:nvPr>
        </p:nvSpPr>
        <p:spPr>
          <a:xfrm>
            <a:off x="4316738" y="347279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5" name="Google Shape;315;p33"/>
          <p:cNvSpPr txBox="1">
            <a:spLocks noGrp="1"/>
          </p:cNvSpPr>
          <p:nvPr>
            <p:ph type="subTitle" idx="5"/>
          </p:nvPr>
        </p:nvSpPr>
        <p:spPr>
          <a:xfrm>
            <a:off x="4316738" y="425902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33"/>
          <p:cNvSpPr txBox="1">
            <a:spLocks noGrp="1"/>
          </p:cNvSpPr>
          <p:nvPr>
            <p:ph type="title" idx="6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17" name="Google Shape;317;p33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18" name="Google Shape;318;p33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33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" name="Google Shape;320;p33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321;p33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84963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subTitle" idx="1"/>
          </p:nvPr>
        </p:nvSpPr>
        <p:spPr>
          <a:xfrm>
            <a:off x="2231400" y="3887550"/>
            <a:ext cx="46812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2" name="Google Shape;162;p20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63" name="Google Shape;163;p20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" name="Google Shape;164;p20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5" name="Google Shape;165;p20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" name="Google Shape;166;p20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15781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>
            <a:spLocks noGrp="1"/>
          </p:cNvSpPr>
          <p:nvPr>
            <p:ph type="subTitle" idx="1"/>
          </p:nvPr>
        </p:nvSpPr>
        <p:spPr>
          <a:xfrm>
            <a:off x="1855274" y="2448663"/>
            <a:ext cx="3118200" cy="8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title"/>
          </p:nvPr>
        </p:nvSpPr>
        <p:spPr>
          <a:xfrm>
            <a:off x="1855275" y="1865038"/>
            <a:ext cx="31182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8" name="Google Shape;178;p22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79" name="Google Shape;179;p22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312356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706100" y="2586413"/>
            <a:ext cx="573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896400" y="1535063"/>
            <a:ext cx="1351200" cy="72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220900" y="3539300"/>
            <a:ext cx="4702200" cy="2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21" name="Google Shape;21;p3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3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3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3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996700" y="1796100"/>
            <a:ext cx="43041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996700" y="1315500"/>
            <a:ext cx="43458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4" name="Google Shape;54;p7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55" name="Google Shape;55;p7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7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7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7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681750" y="1385300"/>
            <a:ext cx="5780700" cy="6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2241550" y="2076388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9" name="Google Shape;69;p9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70" name="Google Shape;70;p9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9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9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>
            <a:spLocks noGrp="1"/>
          </p:cNvSpPr>
          <p:nvPr>
            <p:ph type="title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title" idx="2"/>
          </p:nvPr>
        </p:nvSpPr>
        <p:spPr>
          <a:xfrm>
            <a:off x="713938" y="1812175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48" name="Google Shape;248;p29"/>
          <p:cNvSpPr txBox="1">
            <a:spLocks noGrp="1"/>
          </p:cNvSpPr>
          <p:nvPr>
            <p:ph type="subTitle" idx="1"/>
          </p:nvPr>
        </p:nvSpPr>
        <p:spPr>
          <a:xfrm>
            <a:off x="948850" y="2269375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title" idx="3"/>
          </p:nvPr>
        </p:nvSpPr>
        <p:spPr>
          <a:xfrm>
            <a:off x="5715665" y="1812175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subTitle" idx="4"/>
          </p:nvPr>
        </p:nvSpPr>
        <p:spPr>
          <a:xfrm>
            <a:off x="5950576" y="2269375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9"/>
          <p:cNvSpPr txBox="1">
            <a:spLocks noGrp="1"/>
          </p:cNvSpPr>
          <p:nvPr>
            <p:ph type="title" idx="5"/>
          </p:nvPr>
        </p:nvSpPr>
        <p:spPr>
          <a:xfrm>
            <a:off x="713938" y="3126151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2" name="Google Shape;252;p29"/>
          <p:cNvSpPr txBox="1">
            <a:spLocks noGrp="1"/>
          </p:cNvSpPr>
          <p:nvPr>
            <p:ph type="subTitle" idx="6"/>
          </p:nvPr>
        </p:nvSpPr>
        <p:spPr>
          <a:xfrm>
            <a:off x="948850" y="3583350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title" idx="7"/>
          </p:nvPr>
        </p:nvSpPr>
        <p:spPr>
          <a:xfrm>
            <a:off x="5715665" y="3126151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4" name="Google Shape;254;p29"/>
          <p:cNvSpPr txBox="1">
            <a:spLocks noGrp="1"/>
          </p:cNvSpPr>
          <p:nvPr>
            <p:ph type="subTitle" idx="8"/>
          </p:nvPr>
        </p:nvSpPr>
        <p:spPr>
          <a:xfrm>
            <a:off x="5950576" y="3583350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5" name="Google Shape;255;p29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256" name="Google Shape;256;p29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7" name="Google Shape;257;p29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" name="Google Shape;258;p29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9" name="Google Shape;259;p29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36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49" name="Google Shape;349;p36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6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351;p36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36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37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55" name="Google Shape;355;p37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6" name="Google Shape;356;p37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7" name="Google Shape;357;p37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8" name="Google Shape;358;p37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8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61" name="Google Shape;361;p38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2" name="Google Shape;362;p38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3" name="Google Shape;363;p38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4" name="Google Shape;364;p38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47" name="Google Shape;47;p6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48;p6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49;p6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6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40325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75" r:id="rId5"/>
    <p:sldLayoutId id="2147483682" r:id="rId6"/>
    <p:sldLayoutId id="2147483683" r:id="rId7"/>
    <p:sldLayoutId id="2147483684" r:id="rId8"/>
    <p:sldLayoutId id="2147483688" r:id="rId9"/>
    <p:sldLayoutId id="2147483689" r:id="rId10"/>
    <p:sldLayoutId id="2147483690" r:id="rId11"/>
    <p:sldLayoutId id="214748369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309">
          <p15:clr>
            <a:srgbClr val="EA4335"/>
          </p15:clr>
        </p15:guide>
        <p15:guide id="2" orient="horz" pos="338">
          <p15:clr>
            <a:srgbClr val="EA4335"/>
          </p15:clr>
        </p15:guide>
        <p15:guide id="3" orient="horz" pos="2902">
          <p15:clr>
            <a:srgbClr val="EA4335"/>
          </p15:clr>
        </p15:guide>
        <p15:guide id="4" pos="45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2"/>
          <p:cNvSpPr/>
          <p:nvPr/>
        </p:nvSpPr>
        <p:spPr>
          <a:xfrm>
            <a:off x="2298000" y="3462375"/>
            <a:ext cx="4548000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6" name="Google Shape;376;p42"/>
          <p:cNvSpPr txBox="1">
            <a:spLocks noGrp="1"/>
          </p:cNvSpPr>
          <p:nvPr>
            <p:ph type="ctrTitle"/>
          </p:nvPr>
        </p:nvSpPr>
        <p:spPr>
          <a:xfrm>
            <a:off x="1461450" y="1565913"/>
            <a:ext cx="6221100" cy="21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GESTÃO DE HORÁRIOS</a:t>
            </a:r>
            <a:endParaRPr sz="5400" dirty="0"/>
          </a:p>
        </p:txBody>
      </p:sp>
      <p:sp>
        <p:nvSpPr>
          <p:cNvPr id="377" name="Google Shape;377;p42"/>
          <p:cNvSpPr txBox="1">
            <a:spLocks noGrp="1"/>
          </p:cNvSpPr>
          <p:nvPr>
            <p:ph type="subTitle" idx="1"/>
          </p:nvPr>
        </p:nvSpPr>
        <p:spPr>
          <a:xfrm>
            <a:off x="2297999" y="3499944"/>
            <a:ext cx="4547999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endParaRPr lang="en-US" sz="1100" dirty="0"/>
          </a:p>
          <a:p>
            <a:pPr marL="0" indent="0"/>
            <a:r>
              <a:rPr lang="en-US" sz="1100" dirty="0"/>
              <a:t>Adriano Machado /Francisco Pires da Ana</a:t>
            </a:r>
            <a:r>
              <a:rPr lang="pt-PT" sz="1100" dirty="0"/>
              <a:t> /</a:t>
            </a:r>
            <a:r>
              <a:rPr lang="pt-PT" sz="1100" dirty="0">
                <a:sym typeface="Barlow Semi Condensed"/>
              </a:rPr>
              <a:t>José Pedro Evans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61;p98">
            <a:extLst>
              <a:ext uri="{FF2B5EF4-FFF2-40B4-BE49-F238E27FC236}">
                <a16:creationId xmlns:a16="http://schemas.microsoft.com/office/drawing/2014/main" id="{195FE2DF-32EA-958D-2645-8205427204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Dificuldades encontradas / Esforço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9"/>
          <p:cNvSpPr txBox="1">
            <a:spLocks noGrp="1"/>
          </p:cNvSpPr>
          <p:nvPr>
            <p:ph type="title"/>
          </p:nvPr>
        </p:nvSpPr>
        <p:spPr>
          <a:xfrm>
            <a:off x="1681750" y="1385300"/>
            <a:ext cx="5780700" cy="6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DESCRIÇÃO DO PROBLEMA</a:t>
            </a:r>
            <a:endParaRPr sz="3200" dirty="0"/>
          </a:p>
        </p:txBody>
      </p:sp>
      <p:sp>
        <p:nvSpPr>
          <p:cNvPr id="455" name="Google Shape;455;p49"/>
          <p:cNvSpPr txBox="1">
            <a:spLocks noGrp="1"/>
          </p:cNvSpPr>
          <p:nvPr>
            <p:ph type="subTitle" idx="1"/>
          </p:nvPr>
        </p:nvSpPr>
        <p:spPr>
          <a:xfrm>
            <a:off x="2241750" y="2400238"/>
            <a:ext cx="5220700" cy="19685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/>
              <a:t>Este projeto tem como objetivo o desenvolvimento de um sistema capaz de ajudar na gestão de horários (alteração, visualização).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/>
              <a:t>Para este efeito, deve-se escolher as estruturas de dados mais apropriadas e eficientes.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dirty="0"/>
          </a:p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76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6;p46">
            <a:extLst>
              <a:ext uri="{FF2B5EF4-FFF2-40B4-BE49-F238E27FC236}">
                <a16:creationId xmlns:a16="http://schemas.microsoft.com/office/drawing/2014/main" id="{6944D7EC-7BD0-F7E6-EF4C-89AA44E3426D}"/>
              </a:ext>
            </a:extLst>
          </p:cNvPr>
          <p:cNvSpPr txBox="1">
            <a:spLocks/>
          </p:cNvSpPr>
          <p:nvPr/>
        </p:nvSpPr>
        <p:spPr>
          <a:xfrm>
            <a:off x="1000561" y="1584078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 dirty="0"/>
              <a:t>Set</a:t>
            </a:r>
          </a:p>
        </p:txBody>
      </p:sp>
      <p:sp>
        <p:nvSpPr>
          <p:cNvPr id="3" name="Google Shape;421;p45">
            <a:extLst>
              <a:ext uri="{FF2B5EF4-FFF2-40B4-BE49-F238E27FC236}">
                <a16:creationId xmlns:a16="http://schemas.microsoft.com/office/drawing/2014/main" id="{C3C2AF48-5DB1-2E5F-61E5-51EDA987807B}"/>
              </a:ext>
            </a:extLst>
          </p:cNvPr>
          <p:cNvSpPr txBox="1">
            <a:spLocks/>
          </p:cNvSpPr>
          <p:nvPr/>
        </p:nvSpPr>
        <p:spPr>
          <a:xfrm>
            <a:off x="1455023" y="2006289"/>
            <a:ext cx="2980633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Esta estrutura de dados é usada, por exemplo, no armazenamento dos estudantes. Ao longo do programa usamos os seguintes métodos.</a:t>
            </a:r>
          </a:p>
        </p:txBody>
      </p:sp>
      <p:graphicFrame>
        <p:nvGraphicFramePr>
          <p:cNvPr id="4" name="Google Shape;383;p43">
            <a:extLst>
              <a:ext uri="{FF2B5EF4-FFF2-40B4-BE49-F238E27FC236}">
                <a16:creationId xmlns:a16="http://schemas.microsoft.com/office/drawing/2014/main" id="{18C22309-D411-EADF-DFAC-A4D9BA4DD7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8028237"/>
              </p:ext>
            </p:extLst>
          </p:nvPr>
        </p:nvGraphicFramePr>
        <p:xfrm>
          <a:off x="1455023" y="3050855"/>
          <a:ext cx="2713261" cy="188961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Insert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O(log n)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Erase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(valor)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O(log n)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Size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Find()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O(log n)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455430"/>
                  </a:ext>
                </a:extLst>
              </a:tr>
            </a:tbl>
          </a:graphicData>
        </a:graphic>
      </p:graphicFrame>
      <p:sp>
        <p:nvSpPr>
          <p:cNvPr id="9" name="Google Shape;421;p45">
            <a:extLst>
              <a:ext uri="{FF2B5EF4-FFF2-40B4-BE49-F238E27FC236}">
                <a16:creationId xmlns:a16="http://schemas.microsoft.com/office/drawing/2014/main" id="{585A1D58-5B46-3677-FA1A-607811A0FD63}"/>
              </a:ext>
            </a:extLst>
          </p:cNvPr>
          <p:cNvSpPr txBox="1">
            <a:spLocks/>
          </p:cNvSpPr>
          <p:nvPr/>
        </p:nvSpPr>
        <p:spPr>
          <a:xfrm>
            <a:off x="1132801" y="1155338"/>
            <a:ext cx="6620047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000" dirty="0"/>
              <a:t>Ao longo do nosso trabalho usamos quatro estruturas de dados da </a:t>
            </a:r>
            <a:r>
              <a:rPr lang="pt-PT" sz="1000" dirty="0" err="1"/>
              <a:t>stl</a:t>
            </a:r>
            <a:r>
              <a:rPr lang="pt-PT" sz="1000" dirty="0"/>
              <a:t> (set, </a:t>
            </a:r>
            <a:r>
              <a:rPr lang="pt-PT" sz="1000" dirty="0" err="1"/>
              <a:t>map</a:t>
            </a:r>
            <a:r>
              <a:rPr lang="pt-PT" sz="1000" dirty="0"/>
              <a:t>, </a:t>
            </a:r>
            <a:r>
              <a:rPr lang="pt-PT" sz="1000" dirty="0" err="1"/>
              <a:t>vector</a:t>
            </a:r>
            <a:r>
              <a:rPr lang="pt-PT" sz="1000" dirty="0"/>
              <a:t>, </a:t>
            </a:r>
            <a:r>
              <a:rPr lang="pt-PT" sz="1000" dirty="0" err="1"/>
              <a:t>queue</a:t>
            </a:r>
            <a:r>
              <a:rPr lang="pt-PT" sz="1000" dirty="0"/>
              <a:t>). </a:t>
            </a:r>
          </a:p>
          <a:p>
            <a:pPr marL="0" indent="0">
              <a:buFont typeface="Work Sans"/>
              <a:buNone/>
            </a:pPr>
            <a:r>
              <a:rPr lang="pt-PT" sz="1000" dirty="0" err="1"/>
              <a:t>Set’s</a:t>
            </a:r>
            <a:r>
              <a:rPr lang="pt-PT" sz="1000" dirty="0"/>
              <a:t> e </a:t>
            </a:r>
            <a:r>
              <a:rPr lang="pt-PT" sz="1000" dirty="0" err="1"/>
              <a:t>map’s</a:t>
            </a:r>
            <a:r>
              <a:rPr lang="pt-PT" sz="1000" dirty="0"/>
              <a:t> são implementados recorrendo a árvores binárias balanceadas (</a:t>
            </a:r>
            <a:r>
              <a:rPr lang="pt-PT" sz="1000" i="1" dirty="0" err="1"/>
              <a:t>red</a:t>
            </a:r>
            <a:r>
              <a:rPr lang="pt-PT" sz="1000" i="1" dirty="0"/>
              <a:t> </a:t>
            </a:r>
            <a:r>
              <a:rPr lang="pt-PT" sz="1000" i="1" dirty="0" err="1"/>
              <a:t>black</a:t>
            </a:r>
            <a:r>
              <a:rPr lang="pt-PT" sz="1000" i="1" dirty="0"/>
              <a:t> </a:t>
            </a:r>
            <a:r>
              <a:rPr lang="pt-PT" sz="1000" i="1" dirty="0" err="1"/>
              <a:t>tree</a:t>
            </a:r>
            <a:r>
              <a:rPr lang="pt-PT" sz="1000" dirty="0"/>
              <a:t>). </a:t>
            </a:r>
          </a:p>
        </p:txBody>
      </p:sp>
      <p:sp>
        <p:nvSpPr>
          <p:cNvPr id="11" name="Google Shape;427;p46">
            <a:extLst>
              <a:ext uri="{FF2B5EF4-FFF2-40B4-BE49-F238E27FC236}">
                <a16:creationId xmlns:a16="http://schemas.microsoft.com/office/drawing/2014/main" id="{F40D934A-9927-62C0-F09E-3B398B0ED297}"/>
              </a:ext>
            </a:extLst>
          </p:cNvPr>
          <p:cNvSpPr txBox="1">
            <a:spLocks/>
          </p:cNvSpPr>
          <p:nvPr/>
        </p:nvSpPr>
        <p:spPr>
          <a:xfrm>
            <a:off x="996699" y="693200"/>
            <a:ext cx="5634559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/>
            <a:r>
              <a:rPr lang="pt-PT" dirty="0"/>
              <a:t>Estruturas de dados utilizadas</a:t>
            </a:r>
          </a:p>
        </p:txBody>
      </p:sp>
      <p:graphicFrame>
        <p:nvGraphicFramePr>
          <p:cNvPr id="8" name="Google Shape;383;p43">
            <a:extLst>
              <a:ext uri="{FF2B5EF4-FFF2-40B4-BE49-F238E27FC236}">
                <a16:creationId xmlns:a16="http://schemas.microsoft.com/office/drawing/2014/main" id="{164C5BC7-2AFE-44AC-A2D3-B339174826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537191"/>
              </p:ext>
            </p:extLst>
          </p:nvPr>
        </p:nvGraphicFramePr>
        <p:xfrm>
          <a:off x="5688532" y="3046276"/>
          <a:ext cx="2713261" cy="118863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Operador [ ]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O(log n)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Empty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Google Shape;421;p45">
            <a:extLst>
              <a:ext uri="{FF2B5EF4-FFF2-40B4-BE49-F238E27FC236}">
                <a16:creationId xmlns:a16="http://schemas.microsoft.com/office/drawing/2014/main" id="{5A91C2CA-FCD4-4E8D-3157-062832E00D37}"/>
              </a:ext>
            </a:extLst>
          </p:cNvPr>
          <p:cNvSpPr txBox="1">
            <a:spLocks/>
          </p:cNvSpPr>
          <p:nvPr/>
        </p:nvSpPr>
        <p:spPr>
          <a:xfrm>
            <a:off x="5695701" y="2006289"/>
            <a:ext cx="2980633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Esta estrutura de dados é usada, por exemplo, para fazer corresponder um dia da semana a um conjunto de aulas.</a:t>
            </a:r>
          </a:p>
        </p:txBody>
      </p:sp>
      <p:sp>
        <p:nvSpPr>
          <p:cNvPr id="6" name="Google Shape;426;p46">
            <a:extLst>
              <a:ext uri="{FF2B5EF4-FFF2-40B4-BE49-F238E27FC236}">
                <a16:creationId xmlns:a16="http://schemas.microsoft.com/office/drawing/2014/main" id="{5B3D7AA9-BF26-6473-AAC9-DC677BA0E476}"/>
              </a:ext>
            </a:extLst>
          </p:cNvPr>
          <p:cNvSpPr txBox="1">
            <a:spLocks/>
          </p:cNvSpPr>
          <p:nvPr/>
        </p:nvSpPr>
        <p:spPr>
          <a:xfrm>
            <a:off x="5234071" y="1584078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 dirty="0" err="1"/>
              <a:t>Map</a:t>
            </a:r>
            <a:endParaRPr lang="pt-PT" b="1" dirty="0"/>
          </a:p>
        </p:txBody>
      </p:sp>
    </p:spTree>
    <p:extLst>
      <p:ext uri="{BB962C8B-B14F-4D97-AF65-F5344CB8AC3E}">
        <p14:creationId xmlns:p14="http://schemas.microsoft.com/office/powerpoint/2010/main" val="2835178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oogle Shape;383;p43">
            <a:extLst>
              <a:ext uri="{FF2B5EF4-FFF2-40B4-BE49-F238E27FC236}">
                <a16:creationId xmlns:a16="http://schemas.microsoft.com/office/drawing/2014/main" id="{1AE19F7C-D343-6B8B-25BC-B863DC1F31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852406"/>
              </p:ext>
            </p:extLst>
          </p:nvPr>
        </p:nvGraphicFramePr>
        <p:xfrm>
          <a:off x="5688531" y="3046276"/>
          <a:ext cx="2713261" cy="188961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Push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0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Empty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Pop()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1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Front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366732"/>
                  </a:ext>
                </a:extLst>
              </a:tr>
            </a:tbl>
          </a:graphicData>
        </a:graphic>
      </p:graphicFrame>
      <p:sp>
        <p:nvSpPr>
          <p:cNvPr id="4" name="Google Shape;427;p46">
            <a:extLst>
              <a:ext uri="{FF2B5EF4-FFF2-40B4-BE49-F238E27FC236}">
                <a16:creationId xmlns:a16="http://schemas.microsoft.com/office/drawing/2014/main" id="{F87F76DD-FBFF-2996-1610-776D8696918F}"/>
              </a:ext>
            </a:extLst>
          </p:cNvPr>
          <p:cNvSpPr txBox="1">
            <a:spLocks/>
          </p:cNvSpPr>
          <p:nvPr/>
        </p:nvSpPr>
        <p:spPr>
          <a:xfrm>
            <a:off x="996699" y="693200"/>
            <a:ext cx="5634559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/>
            <a:r>
              <a:rPr lang="pt-PT"/>
              <a:t>Estruturas de dados utilizadas</a:t>
            </a:r>
            <a:endParaRPr lang="pt-PT" dirty="0"/>
          </a:p>
        </p:txBody>
      </p:sp>
      <p:sp>
        <p:nvSpPr>
          <p:cNvPr id="5" name="Google Shape;426;p46">
            <a:extLst>
              <a:ext uri="{FF2B5EF4-FFF2-40B4-BE49-F238E27FC236}">
                <a16:creationId xmlns:a16="http://schemas.microsoft.com/office/drawing/2014/main" id="{9B9905A1-D77F-FF1F-51F6-46E8A2BC8DC0}"/>
              </a:ext>
            </a:extLst>
          </p:cNvPr>
          <p:cNvSpPr txBox="1">
            <a:spLocks/>
          </p:cNvSpPr>
          <p:nvPr/>
        </p:nvSpPr>
        <p:spPr>
          <a:xfrm>
            <a:off x="1000561" y="1584078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 dirty="0" err="1"/>
              <a:t>Vector</a:t>
            </a:r>
            <a:endParaRPr lang="pt-PT" b="1" dirty="0"/>
          </a:p>
        </p:txBody>
      </p:sp>
      <p:sp>
        <p:nvSpPr>
          <p:cNvPr id="9" name="Google Shape;421;p45">
            <a:extLst>
              <a:ext uri="{FF2B5EF4-FFF2-40B4-BE49-F238E27FC236}">
                <a16:creationId xmlns:a16="http://schemas.microsoft.com/office/drawing/2014/main" id="{2FE67A62-7B61-4C41-66E4-E3A720B9D97E}"/>
              </a:ext>
            </a:extLst>
          </p:cNvPr>
          <p:cNvSpPr txBox="1">
            <a:spLocks/>
          </p:cNvSpPr>
          <p:nvPr/>
        </p:nvSpPr>
        <p:spPr>
          <a:xfrm>
            <a:off x="1455023" y="2006289"/>
            <a:ext cx="2980633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Esta estrutura de dados foi usada, no armazenamento de horários de um determinado estudante.</a:t>
            </a:r>
          </a:p>
        </p:txBody>
      </p:sp>
      <p:sp>
        <p:nvSpPr>
          <p:cNvPr id="12" name="Google Shape;421;p45">
            <a:extLst>
              <a:ext uri="{FF2B5EF4-FFF2-40B4-BE49-F238E27FC236}">
                <a16:creationId xmlns:a16="http://schemas.microsoft.com/office/drawing/2014/main" id="{D8A820A2-BF75-6E82-8BC8-D2585B23CC0F}"/>
              </a:ext>
            </a:extLst>
          </p:cNvPr>
          <p:cNvSpPr txBox="1">
            <a:spLocks/>
          </p:cNvSpPr>
          <p:nvPr/>
        </p:nvSpPr>
        <p:spPr>
          <a:xfrm>
            <a:off x="5695701" y="2006289"/>
            <a:ext cx="3344221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Esta estrutura de dados foi utilizada no armazenamento temporário de pedidos de trocas/inscrições/</a:t>
            </a:r>
            <a:r>
              <a:rPr lang="pt-PT" sz="1200" dirty="0" err="1"/>
              <a:t>desinscrições</a:t>
            </a:r>
            <a:r>
              <a:rPr lang="pt-PT" sz="1200" dirty="0"/>
              <a:t> de turmas.</a:t>
            </a:r>
          </a:p>
        </p:txBody>
      </p:sp>
      <p:sp>
        <p:nvSpPr>
          <p:cNvPr id="17" name="Google Shape;426;p46">
            <a:extLst>
              <a:ext uri="{FF2B5EF4-FFF2-40B4-BE49-F238E27FC236}">
                <a16:creationId xmlns:a16="http://schemas.microsoft.com/office/drawing/2014/main" id="{9FC286F5-62B5-440B-8C37-4A0C26C4226F}"/>
              </a:ext>
            </a:extLst>
          </p:cNvPr>
          <p:cNvSpPr txBox="1">
            <a:spLocks/>
          </p:cNvSpPr>
          <p:nvPr/>
        </p:nvSpPr>
        <p:spPr>
          <a:xfrm>
            <a:off x="5234071" y="1584078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 dirty="0" err="1"/>
              <a:t>Queue</a:t>
            </a:r>
            <a:endParaRPr lang="pt-PT" b="1" dirty="0"/>
          </a:p>
        </p:txBody>
      </p:sp>
      <p:graphicFrame>
        <p:nvGraphicFramePr>
          <p:cNvPr id="18" name="Google Shape;383;p43">
            <a:extLst>
              <a:ext uri="{FF2B5EF4-FFF2-40B4-BE49-F238E27FC236}">
                <a16:creationId xmlns:a16="http://schemas.microsoft.com/office/drawing/2014/main" id="{74EF841D-573C-8527-CFD4-3F8BA6FCF0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4165809"/>
              </p:ext>
            </p:extLst>
          </p:nvPr>
        </p:nvGraphicFramePr>
        <p:xfrm>
          <a:off x="1455022" y="3046276"/>
          <a:ext cx="2713261" cy="153912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Push_back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At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Size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" name="Google Shape;421;p45">
            <a:extLst>
              <a:ext uri="{FF2B5EF4-FFF2-40B4-BE49-F238E27FC236}">
                <a16:creationId xmlns:a16="http://schemas.microsoft.com/office/drawing/2014/main" id="{BCB8596A-DB02-E369-1E32-4EAE9D1B850C}"/>
              </a:ext>
            </a:extLst>
          </p:cNvPr>
          <p:cNvSpPr txBox="1">
            <a:spLocks/>
          </p:cNvSpPr>
          <p:nvPr/>
        </p:nvSpPr>
        <p:spPr>
          <a:xfrm>
            <a:off x="613784" y="4681279"/>
            <a:ext cx="4972920" cy="462221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000" dirty="0"/>
              <a:t>Implementamos um método, </a:t>
            </a:r>
            <a:r>
              <a:rPr lang="pt-PT" sz="1000" dirty="0" err="1">
                <a:solidFill>
                  <a:srgbClr val="876425"/>
                </a:solidFill>
              </a:rPr>
              <a:t>binarySearchSchedules</a:t>
            </a:r>
            <a:r>
              <a:rPr lang="pt-PT" sz="1000" dirty="0">
                <a:solidFill>
                  <a:srgbClr val="D4AC63"/>
                </a:solidFill>
              </a:rPr>
              <a:t> </a:t>
            </a:r>
            <a:r>
              <a:rPr lang="pt-PT" sz="1000" dirty="0"/>
              <a:t>que aplica pesquisa binária no vetor de horários e retorna o índice no horário da </a:t>
            </a:r>
            <a:r>
              <a:rPr lang="pt-PT" sz="1000" dirty="0" err="1"/>
              <a:t>UcClass</a:t>
            </a:r>
            <a:r>
              <a:rPr lang="pt-PT" sz="1000" dirty="0"/>
              <a:t> pretendida. Este método apresenta complexidade temporal O(</a:t>
            </a:r>
            <a:r>
              <a:rPr lang="pt-PT" sz="1000" dirty="0" err="1"/>
              <a:t>logN</a:t>
            </a:r>
            <a:r>
              <a:rPr lang="pt-PT" sz="10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719340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741DB37-3788-8D21-9D89-76057C0B1E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0578700"/>
              </p:ext>
            </p:extLst>
          </p:nvPr>
        </p:nvGraphicFramePr>
        <p:xfrm>
          <a:off x="6319301" y="1701113"/>
          <a:ext cx="2750357" cy="1127760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283428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Slot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387769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weekDay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startTime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float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endTime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float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type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sp>
        <p:nvSpPr>
          <p:cNvPr id="446" name="Google Shape;446;p48"/>
          <p:cNvSpPr txBox="1">
            <a:spLocks noGrp="1"/>
          </p:cNvSpPr>
          <p:nvPr>
            <p:ph type="title"/>
          </p:nvPr>
        </p:nvSpPr>
        <p:spPr>
          <a:xfrm>
            <a:off x="1706099" y="708852"/>
            <a:ext cx="573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Classes</a:t>
            </a:r>
            <a:endParaRPr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C48EAFF-1AB2-BC64-F988-25FD879E9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5382676"/>
              </p:ext>
            </p:extLst>
          </p:nvPr>
        </p:nvGraphicFramePr>
        <p:xfrm>
          <a:off x="163829" y="1701115"/>
          <a:ext cx="2750357" cy="112775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36379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Student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76396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id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str</a:t>
                      </a:r>
                      <a:endParaRPr lang="pt-PT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name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str</a:t>
                      </a:r>
                      <a:endParaRPr lang="pt-PT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classes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vector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UcClass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&gt; 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5357C8C-E00F-1578-32B1-52AD194E1B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190672"/>
              </p:ext>
            </p:extLst>
          </p:nvPr>
        </p:nvGraphicFramePr>
        <p:xfrm>
          <a:off x="3241566" y="1701115"/>
          <a:ext cx="2750357" cy="112775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45110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UcClass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676655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ucId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classId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2" name="Table 6">
            <a:extLst>
              <a:ext uri="{FF2B5EF4-FFF2-40B4-BE49-F238E27FC236}">
                <a16:creationId xmlns:a16="http://schemas.microsoft.com/office/drawing/2014/main" id="{A031AA75-CC5C-3FC1-A83B-52DA78C643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999981"/>
              </p:ext>
            </p:extLst>
          </p:nvPr>
        </p:nvGraphicFramePr>
        <p:xfrm>
          <a:off x="163829" y="3306890"/>
          <a:ext cx="2750357" cy="140207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560831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Request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841247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student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Student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desiredClass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UcClass</a:t>
                      </a:r>
                      <a:endParaRPr lang="pt-PT" sz="1200" dirty="0"/>
                    </a:p>
                    <a:p>
                      <a:r>
                        <a:rPr lang="pt-PT" sz="1200" b="0" i="0" u="sng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5B9DDCBD-8A19-5C5A-06F2-7333CE34C8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4528387"/>
              </p:ext>
            </p:extLst>
          </p:nvPr>
        </p:nvGraphicFramePr>
        <p:xfrm>
          <a:off x="3241566" y="3306889"/>
          <a:ext cx="2750357" cy="1402079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45228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ClassSchedule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949796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ucClass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UcClass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slots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vector</a:t>
                      </a:r>
                      <a:r>
                        <a:rPr lang="pt-PT" sz="1200" dirty="0"/>
                        <a:t>&lt;</a:t>
                      </a:r>
                      <a:r>
                        <a:rPr lang="pt-PT" sz="1200" dirty="0" err="1"/>
                        <a:t>Slot</a:t>
                      </a:r>
                      <a:r>
                        <a:rPr lang="pt-PT" sz="1200" dirty="0"/>
                        <a:t>&gt;</a:t>
                      </a:r>
                      <a:endParaRPr lang="pt-PT" sz="1200" u="sng" dirty="0"/>
                    </a:p>
                    <a:p>
                      <a:r>
                        <a:rPr lang="pt-PT" sz="1200" u="sng" dirty="0"/>
                        <a:t>students</a:t>
                      </a:r>
                      <a:r>
                        <a:rPr lang="pt-PT" sz="1200" dirty="0"/>
                        <a:t>: set&lt;</a:t>
                      </a:r>
                      <a:r>
                        <a:rPr lang="pt-PT" sz="1200" dirty="0" err="1"/>
                        <a:t>Student</a:t>
                      </a:r>
                      <a:r>
                        <a:rPr lang="pt-PT" sz="1200" dirty="0"/>
                        <a:t>&gt;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8E58270D-5636-5696-A1AF-271891D70E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540130"/>
              </p:ext>
            </p:extLst>
          </p:nvPr>
        </p:nvGraphicFramePr>
        <p:xfrm>
          <a:off x="6319302" y="3306888"/>
          <a:ext cx="2750357" cy="1402080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ScheduleManager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447256">
                <a:tc>
                  <a:txBody>
                    <a:bodyPr/>
                    <a:lstStyle/>
                    <a:p>
                      <a:r>
                        <a:rPr lang="pt-PT" sz="1100" u="sng" dirty="0"/>
                        <a:t>students</a:t>
                      </a:r>
                      <a:r>
                        <a:rPr lang="pt-PT" sz="1100" dirty="0"/>
                        <a:t>: set&lt;</a:t>
                      </a:r>
                      <a:r>
                        <a:rPr lang="pt-PT" sz="1100" dirty="0" err="1"/>
                        <a:t>Student</a:t>
                      </a:r>
                      <a:r>
                        <a:rPr lang="pt-PT" sz="1100" dirty="0"/>
                        <a:t>&gt;</a:t>
                      </a:r>
                    </a:p>
                    <a:p>
                      <a:r>
                        <a:rPr lang="pt-PT" sz="1100" u="sng" dirty="0" err="1"/>
                        <a:t>schedules</a:t>
                      </a:r>
                      <a:r>
                        <a:rPr lang="pt-PT" sz="1100" dirty="0"/>
                        <a:t>: </a:t>
                      </a:r>
                      <a:r>
                        <a:rPr lang="pt-PT" sz="1100" dirty="0" err="1"/>
                        <a:t>vector</a:t>
                      </a:r>
                      <a:r>
                        <a:rPr lang="pt-PT" sz="1100" dirty="0"/>
                        <a:t>&lt;</a:t>
                      </a:r>
                      <a:r>
                        <a:rPr lang="pt-PT" sz="1100" dirty="0" err="1"/>
                        <a:t>ClassSchedule</a:t>
                      </a:r>
                      <a:r>
                        <a:rPr lang="pt-PT" sz="1100" dirty="0"/>
                        <a:t>&gt;</a:t>
                      </a:r>
                    </a:p>
                    <a:p>
                      <a:r>
                        <a:rPr lang="pt-PT" sz="1100" u="sng" dirty="0" err="1"/>
                        <a:t>changingRequests</a:t>
                      </a:r>
                      <a:r>
                        <a:rPr lang="pt-PT" sz="1100" dirty="0"/>
                        <a:t>: </a:t>
                      </a:r>
                      <a:r>
                        <a:rPr lang="pt-PT" sz="1100" dirty="0" err="1"/>
                        <a:t>queue</a:t>
                      </a:r>
                      <a:r>
                        <a:rPr lang="pt-PT" sz="1100" dirty="0"/>
                        <a:t> &lt;</a:t>
                      </a:r>
                      <a:r>
                        <a:rPr lang="pt-PT" sz="1100" dirty="0" err="1"/>
                        <a:t>Request</a:t>
                      </a:r>
                      <a:r>
                        <a:rPr lang="pt-PT" sz="1100" dirty="0"/>
                        <a:t>&gt;</a:t>
                      </a:r>
                    </a:p>
                    <a:p>
                      <a:r>
                        <a:rPr lang="pt-PT" sz="1100" b="0" i="0" u="sng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removalRequests</a:t>
                      </a:r>
                      <a:r>
                        <a:rPr lang="pt-PT" sz="1100" dirty="0"/>
                        <a:t>: </a:t>
                      </a:r>
                      <a:r>
                        <a:rPr lang="pt-PT" sz="1100" dirty="0" err="1"/>
                        <a:t>queue</a:t>
                      </a:r>
                      <a:r>
                        <a:rPr lang="pt-PT" sz="1100" dirty="0"/>
                        <a:t> &lt;</a:t>
                      </a:r>
                      <a:r>
                        <a:rPr lang="pt-PT" sz="1100" dirty="0" err="1"/>
                        <a:t>Request</a:t>
                      </a:r>
                      <a:r>
                        <a:rPr lang="pt-PT" sz="1100" dirty="0"/>
                        <a:t>&gt;</a:t>
                      </a:r>
                    </a:p>
                    <a:p>
                      <a:r>
                        <a:rPr lang="pt-PT" sz="1100" b="0" i="0" u="sng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enrollmentRequests</a:t>
                      </a:r>
                      <a:r>
                        <a:rPr lang="pt-PT" sz="1100" dirty="0"/>
                        <a:t>: </a:t>
                      </a:r>
                      <a:r>
                        <a:rPr lang="pt-PT" sz="1100" dirty="0" err="1"/>
                        <a:t>queue</a:t>
                      </a:r>
                      <a:r>
                        <a:rPr lang="pt-PT" sz="1100" dirty="0"/>
                        <a:t>&lt;</a:t>
                      </a:r>
                      <a:r>
                        <a:rPr lang="pt-PT" sz="1100" dirty="0" err="1"/>
                        <a:t>Request</a:t>
                      </a:r>
                      <a:r>
                        <a:rPr lang="pt-PT" sz="1100" dirty="0"/>
                        <a:t>&gt;</a:t>
                      </a:r>
                    </a:p>
                    <a:p>
                      <a:r>
                        <a:rPr lang="pt-PT" sz="1100" u="sng" dirty="0" err="1"/>
                        <a:t>rejectedRequests</a:t>
                      </a:r>
                      <a:r>
                        <a:rPr lang="pt-PT" sz="1100" dirty="0"/>
                        <a:t>: </a:t>
                      </a:r>
                      <a:r>
                        <a:rPr lang="pt-PT" sz="1100" dirty="0" err="1"/>
                        <a:t>vector</a:t>
                      </a:r>
                      <a:r>
                        <a:rPr lang="pt-PT" sz="1100" dirty="0"/>
                        <a:t>&lt;</a:t>
                      </a:r>
                      <a:r>
                        <a:rPr lang="pt-PT" sz="1100" dirty="0" err="1"/>
                        <a:t>Request</a:t>
                      </a:r>
                      <a:r>
                        <a:rPr lang="pt-PT" sz="1100" dirty="0"/>
                        <a:t>&gt;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0019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46;p48">
            <a:extLst>
              <a:ext uri="{FF2B5EF4-FFF2-40B4-BE49-F238E27FC236}">
                <a16:creationId xmlns:a16="http://schemas.microsoft.com/office/drawing/2014/main" id="{094D2531-AC0E-8D08-3AD6-F32CC0AE37B7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sp>
        <p:nvSpPr>
          <p:cNvPr id="7" name="Google Shape;375;p42">
            <a:extLst>
              <a:ext uri="{FF2B5EF4-FFF2-40B4-BE49-F238E27FC236}">
                <a16:creationId xmlns:a16="http://schemas.microsoft.com/office/drawing/2014/main" id="{9F871E8F-E88E-75C7-32C6-E824EAF73638}"/>
              </a:ext>
            </a:extLst>
          </p:cNvPr>
          <p:cNvSpPr/>
          <p:nvPr/>
        </p:nvSpPr>
        <p:spPr>
          <a:xfrm>
            <a:off x="863531" y="1291296"/>
            <a:ext cx="3252439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426;p46">
            <a:extLst>
              <a:ext uri="{FF2B5EF4-FFF2-40B4-BE49-F238E27FC236}">
                <a16:creationId xmlns:a16="http://schemas.microsoft.com/office/drawing/2014/main" id="{17037ADE-1CAB-5F44-C136-85E4D0D1689E}"/>
              </a:ext>
            </a:extLst>
          </p:cNvPr>
          <p:cNvSpPr txBox="1">
            <a:spLocks/>
          </p:cNvSpPr>
          <p:nvPr/>
        </p:nvSpPr>
        <p:spPr>
          <a:xfrm>
            <a:off x="752867" y="1242601"/>
            <a:ext cx="3252439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b="1" dirty="0"/>
              <a:t>Leitura dos dados fornecidos</a:t>
            </a:r>
          </a:p>
        </p:txBody>
      </p:sp>
      <p:sp>
        <p:nvSpPr>
          <p:cNvPr id="9" name="Google Shape;455;p49">
            <a:extLst>
              <a:ext uri="{FF2B5EF4-FFF2-40B4-BE49-F238E27FC236}">
                <a16:creationId xmlns:a16="http://schemas.microsoft.com/office/drawing/2014/main" id="{462FFB1A-5302-6F04-5EF2-6E9241E5156F}"/>
              </a:ext>
            </a:extLst>
          </p:cNvPr>
          <p:cNvSpPr txBox="1">
            <a:spLocks/>
          </p:cNvSpPr>
          <p:nvPr/>
        </p:nvSpPr>
        <p:spPr>
          <a:xfrm>
            <a:off x="863531" y="1749491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O método </a:t>
            </a:r>
            <a:r>
              <a:rPr lang="pt-PT" sz="1200" dirty="0" err="1"/>
              <a:t>readFiles</a:t>
            </a:r>
            <a:r>
              <a:rPr lang="pt-PT" sz="1200" dirty="0"/>
              <a:t>() é chamado. Este por sua vez chama os métodos: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createSchedules</a:t>
            </a:r>
            <a:r>
              <a:rPr lang="pt-PT" sz="1200" dirty="0"/>
              <a:t>() – Lê o ficheiro classes_per_uc.csv e adiciona ao vetor de horários(</a:t>
            </a:r>
            <a:r>
              <a:rPr lang="pt-PT" sz="1200" dirty="0" err="1"/>
              <a:t>schedules</a:t>
            </a:r>
            <a:r>
              <a:rPr lang="pt-PT" sz="1200" dirty="0"/>
              <a:t>) objetos da classe </a:t>
            </a:r>
            <a:r>
              <a:rPr lang="pt-PT" sz="1200" dirty="0" err="1"/>
              <a:t>ClassSchedule</a:t>
            </a:r>
            <a:r>
              <a:rPr lang="pt-PT" sz="1200" dirty="0"/>
              <a:t> com a devida </a:t>
            </a:r>
            <a:r>
              <a:rPr lang="pt-PT" sz="1200" dirty="0" err="1"/>
              <a:t>UcClass</a:t>
            </a:r>
            <a:r>
              <a:rPr lang="pt-PT" sz="1200" dirty="0"/>
              <a:t>, mas com o vetor de </a:t>
            </a:r>
            <a:r>
              <a:rPr lang="pt-PT" sz="1200" dirty="0" err="1"/>
              <a:t>slots</a:t>
            </a:r>
            <a:r>
              <a:rPr lang="pt-PT" sz="1200" dirty="0"/>
              <a:t> e sets de estudantes vazios;  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setSchedules</a:t>
            </a:r>
            <a:r>
              <a:rPr lang="pt-PT" sz="1200" dirty="0"/>
              <a:t>() – Lê o ficheiro classes.csv e atualiza os objetos do vetor </a:t>
            </a:r>
            <a:r>
              <a:rPr lang="pt-PT" sz="1200" dirty="0" err="1"/>
              <a:t>schedules</a:t>
            </a:r>
            <a:r>
              <a:rPr lang="pt-PT" sz="1200" dirty="0"/>
              <a:t> com os devidos </a:t>
            </a:r>
            <a:r>
              <a:rPr lang="pt-PT" sz="1200" dirty="0" err="1"/>
              <a:t>slots</a:t>
            </a:r>
            <a:r>
              <a:rPr lang="pt-PT" sz="1200" dirty="0"/>
              <a:t>,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createStudents</a:t>
            </a:r>
            <a:r>
              <a:rPr lang="pt-PT" sz="1200" dirty="0"/>
              <a:t>() – Lê o ficheiro students_classes.csv e adiciona objetos </a:t>
            </a:r>
            <a:r>
              <a:rPr lang="pt-PT" sz="1200" dirty="0" err="1"/>
              <a:t>Student</a:t>
            </a:r>
            <a:r>
              <a:rPr lang="pt-PT" sz="1200" dirty="0"/>
              <a:t> ao set Students; adiciona também a cada objeto do vetor </a:t>
            </a:r>
            <a:r>
              <a:rPr lang="pt-PT" sz="1200" dirty="0" err="1"/>
              <a:t>schedules</a:t>
            </a:r>
            <a:r>
              <a:rPr lang="pt-PT" sz="1200" dirty="0"/>
              <a:t> os estudantes que pertencem ao mesmo par turma/cadeira (</a:t>
            </a:r>
            <a:r>
              <a:rPr lang="pt-PT" sz="1200" dirty="0" err="1"/>
              <a:t>UcClass</a:t>
            </a:r>
            <a:r>
              <a:rPr lang="pt-PT" sz="1200" dirty="0"/>
              <a:t>);</a:t>
            </a: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7D509615-74C4-75B1-13B1-4A697E7A4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444" y="4228016"/>
            <a:ext cx="1409366" cy="478964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CBC4337A-845B-6BFD-9693-AC75D54FF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9058" y="4228016"/>
            <a:ext cx="3227363" cy="485233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3C8B797D-6401-4843-4E38-ADCF192974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4669" y="4228016"/>
            <a:ext cx="2947887" cy="481643"/>
          </a:xfrm>
          <a:prstGeom prst="rect">
            <a:avLst/>
          </a:prstGeom>
        </p:spPr>
      </p:pic>
      <p:sp>
        <p:nvSpPr>
          <p:cNvPr id="16" name="Google Shape;599;p54">
            <a:extLst>
              <a:ext uri="{FF2B5EF4-FFF2-40B4-BE49-F238E27FC236}">
                <a16:creationId xmlns:a16="http://schemas.microsoft.com/office/drawing/2014/main" id="{8B27C533-5C24-173C-DA4C-A791E2DACE63}"/>
              </a:ext>
            </a:extLst>
          </p:cNvPr>
          <p:cNvSpPr txBox="1"/>
          <p:nvPr/>
        </p:nvSpPr>
        <p:spPr>
          <a:xfrm>
            <a:off x="14701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1. – classes_per_uc.csv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7" name="Google Shape;599;p54">
            <a:extLst>
              <a:ext uri="{FF2B5EF4-FFF2-40B4-BE49-F238E27FC236}">
                <a16:creationId xmlns:a16="http://schemas.microsoft.com/office/drawing/2014/main" id="{F5395A50-EE7B-5D52-275D-D19FE930B96C}"/>
              </a:ext>
            </a:extLst>
          </p:cNvPr>
          <p:cNvSpPr txBox="1"/>
          <p:nvPr/>
        </p:nvSpPr>
        <p:spPr>
          <a:xfrm>
            <a:off x="2656600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2. – classes.csv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8" name="Google Shape;599;p54">
            <a:extLst>
              <a:ext uri="{FF2B5EF4-FFF2-40B4-BE49-F238E27FC236}">
                <a16:creationId xmlns:a16="http://schemas.microsoft.com/office/drawing/2014/main" id="{82F1BE69-52FD-0E1A-09F2-933DEDAC4038}"/>
              </a:ext>
            </a:extLst>
          </p:cNvPr>
          <p:cNvSpPr txBox="1"/>
          <p:nvPr/>
        </p:nvSpPr>
        <p:spPr>
          <a:xfrm>
            <a:off x="6177186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3. – students_classes.csv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195923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455;p49">
            <a:extLst>
              <a:ext uri="{FF2B5EF4-FFF2-40B4-BE49-F238E27FC236}">
                <a16:creationId xmlns:a16="http://schemas.microsoft.com/office/drawing/2014/main" id="{E926F32C-9B48-4341-8452-43111AE00894}"/>
              </a:ext>
            </a:extLst>
          </p:cNvPr>
          <p:cNvSpPr txBox="1">
            <a:spLocks/>
          </p:cNvSpPr>
          <p:nvPr/>
        </p:nvSpPr>
        <p:spPr>
          <a:xfrm>
            <a:off x="863531" y="1749491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O nosso programa permite-nos visualizar: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Horário de um estudante;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Horário de uma turma;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Horário de uma cadeira;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Estudantes inscritos num dado par turma/cadeira;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Estudantes inscritos numa cadeira</a:t>
            </a:r>
          </a:p>
        </p:txBody>
      </p:sp>
      <p:sp>
        <p:nvSpPr>
          <p:cNvPr id="4" name="Google Shape;446;p48">
            <a:extLst>
              <a:ext uri="{FF2B5EF4-FFF2-40B4-BE49-F238E27FC236}">
                <a16:creationId xmlns:a16="http://schemas.microsoft.com/office/drawing/2014/main" id="{07E595BE-C3B2-82D9-FA4C-D8F9E9C957A7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sp>
        <p:nvSpPr>
          <p:cNvPr id="5" name="Google Shape;375;p42">
            <a:extLst>
              <a:ext uri="{FF2B5EF4-FFF2-40B4-BE49-F238E27FC236}">
                <a16:creationId xmlns:a16="http://schemas.microsoft.com/office/drawing/2014/main" id="{D0501EDC-2CDB-D807-40F9-A8ACC482774F}"/>
              </a:ext>
            </a:extLst>
          </p:cNvPr>
          <p:cNvSpPr/>
          <p:nvPr/>
        </p:nvSpPr>
        <p:spPr>
          <a:xfrm>
            <a:off x="863531" y="1291296"/>
            <a:ext cx="3648996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426;p46">
            <a:extLst>
              <a:ext uri="{FF2B5EF4-FFF2-40B4-BE49-F238E27FC236}">
                <a16:creationId xmlns:a16="http://schemas.microsoft.com/office/drawing/2014/main" id="{32C933E6-CF0E-DE38-49F1-F54C79051D63}"/>
              </a:ext>
            </a:extLst>
          </p:cNvPr>
          <p:cNvSpPr txBox="1">
            <a:spLocks/>
          </p:cNvSpPr>
          <p:nvPr/>
        </p:nvSpPr>
        <p:spPr>
          <a:xfrm>
            <a:off x="653676" y="1291296"/>
            <a:ext cx="3918324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b="1" dirty="0"/>
              <a:t>Visualização dos dados fornecidos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C0B0E14-ECE8-A4B2-2579-05D980D85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454" y="2291092"/>
            <a:ext cx="2849102" cy="15627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446;p48">
            <a:extLst>
              <a:ext uri="{FF2B5EF4-FFF2-40B4-BE49-F238E27FC236}">
                <a16:creationId xmlns:a16="http://schemas.microsoft.com/office/drawing/2014/main" id="{92A3087E-2D9B-ABE8-E352-B1DE783D4218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sp>
        <p:nvSpPr>
          <p:cNvPr id="17" name="Google Shape;375;p42">
            <a:extLst>
              <a:ext uri="{FF2B5EF4-FFF2-40B4-BE49-F238E27FC236}">
                <a16:creationId xmlns:a16="http://schemas.microsoft.com/office/drawing/2014/main" id="{4A8E889F-F287-BAF0-DC4E-D50534A90875}"/>
              </a:ext>
            </a:extLst>
          </p:cNvPr>
          <p:cNvSpPr/>
          <p:nvPr/>
        </p:nvSpPr>
        <p:spPr>
          <a:xfrm>
            <a:off x="863531" y="1291296"/>
            <a:ext cx="3648996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426;p46">
            <a:extLst>
              <a:ext uri="{FF2B5EF4-FFF2-40B4-BE49-F238E27FC236}">
                <a16:creationId xmlns:a16="http://schemas.microsoft.com/office/drawing/2014/main" id="{D9C9A438-689D-AA3F-8AEB-ED6C4E605333}"/>
              </a:ext>
            </a:extLst>
          </p:cNvPr>
          <p:cNvSpPr txBox="1">
            <a:spLocks/>
          </p:cNvSpPr>
          <p:nvPr/>
        </p:nvSpPr>
        <p:spPr>
          <a:xfrm>
            <a:off x="653676" y="1291296"/>
            <a:ext cx="3918324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b="1" dirty="0"/>
              <a:t>Pedidos de alteração de horários</a:t>
            </a:r>
          </a:p>
        </p:txBody>
      </p:sp>
      <p:sp>
        <p:nvSpPr>
          <p:cNvPr id="3" name="Google Shape;455;p49">
            <a:extLst>
              <a:ext uri="{FF2B5EF4-FFF2-40B4-BE49-F238E27FC236}">
                <a16:creationId xmlns:a16="http://schemas.microsoft.com/office/drawing/2014/main" id="{BEE5E0CC-1847-33F8-147D-73A774F62102}"/>
              </a:ext>
            </a:extLst>
          </p:cNvPr>
          <p:cNvSpPr txBox="1">
            <a:spLocks/>
          </p:cNvSpPr>
          <p:nvPr/>
        </p:nvSpPr>
        <p:spPr>
          <a:xfrm>
            <a:off x="1015931" y="1901891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Existem três tipos de pedidos: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Pedido de mudança de turma a uma dada cadeira (</a:t>
            </a:r>
            <a:r>
              <a:rPr lang="pt-PT" sz="1200" dirty="0" err="1"/>
              <a:t>Changing</a:t>
            </a:r>
            <a:r>
              <a:rPr lang="pt-PT" sz="1200" dirty="0"/>
              <a:t>);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Pedido de inscrição numa dada cadeira (</a:t>
            </a:r>
            <a:r>
              <a:rPr lang="pt-PT" sz="1200" dirty="0" err="1"/>
              <a:t>Enrollment</a:t>
            </a:r>
            <a:r>
              <a:rPr lang="pt-PT" sz="1200" dirty="0"/>
              <a:t>)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Pedido de cancelamento de inscrição (</a:t>
            </a:r>
            <a:r>
              <a:rPr lang="pt-PT" sz="1200" dirty="0" err="1"/>
              <a:t>Removal</a:t>
            </a:r>
            <a:r>
              <a:rPr lang="pt-PT" sz="1200" dirty="0"/>
              <a:t>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98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Destaque de Funcionalidade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orld Asthma Day by Slidesgo">
  <a:themeElements>
    <a:clrScheme name="Simple Light">
      <a:dk1>
        <a:srgbClr val="39393B"/>
      </a:dk1>
      <a:lt1>
        <a:srgbClr val="FFFFFF"/>
      </a:lt1>
      <a:dk2>
        <a:srgbClr val="0A0A0A"/>
      </a:dk2>
      <a:lt2>
        <a:srgbClr val="999999"/>
      </a:lt2>
      <a:accent1>
        <a:srgbClr val="E0E0E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939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654</Words>
  <Application>Microsoft Office PowerPoint</Application>
  <PresentationFormat>On-screen Show (16:9)</PresentationFormat>
  <Paragraphs>107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Work Sans</vt:lpstr>
      <vt:lpstr>Work Sans Medium</vt:lpstr>
      <vt:lpstr>Arial</vt:lpstr>
      <vt:lpstr>World Asthma Day by Slidesgo</vt:lpstr>
      <vt:lpstr>GESTÃO DE HORÁRIOS</vt:lpstr>
      <vt:lpstr>DESCRIÇÃO DO PROBLEMA</vt:lpstr>
      <vt:lpstr>PowerPoint Presentation</vt:lpstr>
      <vt:lpstr>PowerPoint Presentation</vt:lpstr>
      <vt:lpstr>Classes</vt:lpstr>
      <vt:lpstr>PowerPoint Presentation</vt:lpstr>
      <vt:lpstr>PowerPoint Presentation</vt:lpstr>
      <vt:lpstr>PowerPoint Presentation</vt:lpstr>
      <vt:lpstr>Destaque de Funcionalidade</vt:lpstr>
      <vt:lpstr>Dificuldades encontradas / Esforço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GESTÃO DE HORÁRIOS</dc:title>
  <cp:lastModifiedBy>Adriano Alexandre dos Santos Machado</cp:lastModifiedBy>
  <cp:revision>5</cp:revision>
  <dcterms:modified xsi:type="dcterms:W3CDTF">2022-11-05T00:10:43Z</dcterms:modified>
</cp:coreProperties>
</file>